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2"/>
  </p:notesMasterIdLst>
  <p:sldIdLst>
    <p:sldId id="289" r:id="rId2"/>
    <p:sldId id="327" r:id="rId3"/>
    <p:sldId id="329" r:id="rId4"/>
    <p:sldId id="297" r:id="rId5"/>
    <p:sldId id="330" r:id="rId6"/>
    <p:sldId id="331" r:id="rId7"/>
    <p:sldId id="303" r:id="rId8"/>
    <p:sldId id="326" r:id="rId9"/>
    <p:sldId id="332" r:id="rId10"/>
    <p:sldId id="301" r:id="rId11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DEF7FE"/>
    <a:srgbClr val="96969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7" autoAdjust="0"/>
    <p:restoredTop sz="94667" autoAdjust="0"/>
  </p:normalViewPr>
  <p:slideViewPr>
    <p:cSldViewPr>
      <p:cViewPr>
        <p:scale>
          <a:sx n="77" d="100"/>
          <a:sy n="77" d="100"/>
        </p:scale>
        <p:origin x="-864" y="-8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8DFAC5-67CE-4D04-BA5A-64F4FF8C4766}" type="datetimeFigureOut">
              <a:rPr lang="pl-PL" smtClean="0"/>
              <a:pPr/>
              <a:t>2017-05-26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A33C55-26F2-4695-ACCD-B4D37F3F2EA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3080818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A33C55-26F2-4695-ACCD-B4D37F3F2EA8}" type="slidenum">
              <a:rPr lang="pl-PL" smtClean="0"/>
              <a:pPr/>
              <a:t>4</a:t>
            </a:fld>
            <a:endParaRPr 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A33C55-26F2-4695-ACCD-B4D37F3F2EA8}" type="slidenum">
              <a:rPr lang="pl-PL" smtClean="0"/>
              <a:pPr/>
              <a:t>7</a:t>
            </a:fld>
            <a:endParaRPr 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A33C55-26F2-4695-ACCD-B4D37F3F2EA8}" type="slidenum">
              <a:rPr lang="pl-PL" smtClean="0"/>
              <a:pPr/>
              <a:t>8</a:t>
            </a:fld>
            <a:endParaRPr lang="pl-P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A33C55-26F2-4695-ACCD-B4D37F3F2EA8}" type="slidenum">
              <a:rPr lang="pl-PL" smtClean="0"/>
              <a:pPr/>
              <a:t>10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734CD-2DA0-4DDE-9985-DD2CB39BC14F}" type="datetimeFigureOut">
              <a:rPr lang="pl-PL" smtClean="0"/>
              <a:pPr/>
              <a:t>2017-05-26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9FEDB-7B10-448E-8A59-22D88A84502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734CD-2DA0-4DDE-9985-DD2CB39BC14F}" type="datetimeFigureOut">
              <a:rPr lang="pl-PL" smtClean="0"/>
              <a:pPr/>
              <a:t>2017-05-26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9FEDB-7B10-448E-8A59-22D88A84502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734CD-2DA0-4DDE-9985-DD2CB39BC14F}" type="datetimeFigureOut">
              <a:rPr lang="pl-PL" smtClean="0"/>
              <a:pPr/>
              <a:t>2017-05-26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9FEDB-7B10-448E-8A59-22D88A84502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734CD-2DA0-4DDE-9985-DD2CB39BC14F}" type="datetimeFigureOut">
              <a:rPr lang="pl-PL" smtClean="0"/>
              <a:pPr/>
              <a:t>2017-05-26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9FEDB-7B10-448E-8A59-22D88A84502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734CD-2DA0-4DDE-9985-DD2CB39BC14F}" type="datetimeFigureOut">
              <a:rPr lang="pl-PL" smtClean="0"/>
              <a:pPr/>
              <a:t>2017-05-26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9FEDB-7B10-448E-8A59-22D88A84502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734CD-2DA0-4DDE-9985-DD2CB39BC14F}" type="datetimeFigureOut">
              <a:rPr lang="pl-PL" smtClean="0"/>
              <a:pPr/>
              <a:t>2017-05-26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9FEDB-7B10-448E-8A59-22D88A84502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734CD-2DA0-4DDE-9985-DD2CB39BC14F}" type="datetimeFigureOut">
              <a:rPr lang="pl-PL" smtClean="0"/>
              <a:pPr/>
              <a:t>2017-05-26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9FEDB-7B10-448E-8A59-22D88A84502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734CD-2DA0-4DDE-9985-DD2CB39BC14F}" type="datetimeFigureOut">
              <a:rPr lang="pl-PL" smtClean="0"/>
              <a:pPr/>
              <a:t>2017-05-26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9FEDB-7B10-448E-8A59-22D88A84502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ze ściętym i zaokrąglonym rogie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ójkąt prostokątny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734CD-2DA0-4DDE-9985-DD2CB39BC14F}" type="datetimeFigureOut">
              <a:rPr lang="pl-PL" smtClean="0"/>
              <a:pPr/>
              <a:t>2017-05-26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EF9FEDB-7B10-448E-8A59-22D88A84502E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10" name="Dowolny kształt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Dowolny kształt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734CD-2DA0-4DDE-9985-DD2CB39BC14F}" type="datetimeFigureOut">
              <a:rPr lang="pl-PL" smtClean="0"/>
              <a:pPr/>
              <a:t>2017-05-26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9FEDB-7B10-448E-8A59-22D88A84502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734CD-2DA0-4DDE-9985-DD2CB39BC14F}" type="datetimeFigureOut">
              <a:rPr lang="pl-PL" smtClean="0"/>
              <a:pPr/>
              <a:t>2017-05-26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9FEDB-7B10-448E-8A59-22D88A84502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68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wolny kształt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CB734CD-2DA0-4DDE-9985-DD2CB39BC14F}" type="datetimeFigureOut">
              <a:rPr lang="pl-PL" smtClean="0"/>
              <a:pPr/>
              <a:t>2017-05-26</a:t>
            </a:fld>
            <a:endParaRPr lang="pl-PL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EF9FEDB-7B10-448E-8A59-22D88A84502E}" type="slidenum">
              <a:rPr lang="pl-PL" smtClean="0"/>
              <a:pPr/>
              <a:t>‹#›</a:t>
            </a:fld>
            <a:endParaRPr lang="pl-PL"/>
          </a:p>
        </p:txBody>
      </p:sp>
      <p:grpSp>
        <p:nvGrpSpPr>
          <p:cNvPr id="2" name="Grup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Dowolny kształt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Dowolny kształt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>
    <p:fade thruBlk="1"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5.png"/><Relationship Id="rId7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6.png"/><Relationship Id="rId7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5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5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16832"/>
            <a:ext cx="1512168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Prostokąt 5"/>
          <p:cNvSpPr/>
          <p:nvPr/>
        </p:nvSpPr>
        <p:spPr>
          <a:xfrm>
            <a:off x="971600" y="683404"/>
            <a:ext cx="76328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KA2 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– Cooperation </a:t>
            </a:r>
            <a:r>
              <a:rPr lang="pl-PL" sz="2000" b="1" dirty="0" smtClean="0">
                <a:solidFill>
                  <a:schemeClr val="tx2">
                    <a:lumMod val="75000"/>
                  </a:schemeClr>
                </a:solidFill>
              </a:rPr>
              <a:t>for i</a:t>
            </a:r>
            <a:r>
              <a:rPr lang="en-US" sz="2000" b="1" dirty="0" err="1" smtClean="0">
                <a:solidFill>
                  <a:schemeClr val="tx2">
                    <a:lumMod val="75000"/>
                  </a:schemeClr>
                </a:solidFill>
              </a:rPr>
              <a:t>nnovation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pl-PL" sz="2000" b="1" dirty="0" smtClean="0">
                <a:solidFill>
                  <a:schemeClr val="tx2">
                    <a:lumMod val="75000"/>
                  </a:schemeClr>
                </a:solidFill>
              </a:rPr>
              <a:t>and the exchange                         of good </a:t>
            </a:r>
            <a:r>
              <a:rPr lang="pl-PL" sz="2000" b="1" dirty="0" err="1" smtClean="0">
                <a:solidFill>
                  <a:schemeClr val="tx2">
                    <a:lumMod val="75000"/>
                  </a:schemeClr>
                </a:solidFill>
              </a:rPr>
              <a:t>practices</a:t>
            </a:r>
            <a:endParaRPr lang="pl-PL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pl-PL" sz="2000" b="1" dirty="0" err="1" smtClean="0">
                <a:solidFill>
                  <a:schemeClr val="tx2">
                    <a:lumMod val="75000"/>
                  </a:schemeClr>
                </a:solidFill>
              </a:rPr>
              <a:t>Strategic</a:t>
            </a:r>
            <a:r>
              <a:rPr lang="pl-PL" sz="2000" b="1" dirty="0" smtClean="0">
                <a:solidFill>
                  <a:schemeClr val="tx2">
                    <a:lumMod val="75000"/>
                  </a:schemeClr>
                </a:solidFill>
              </a:rPr>
              <a:t> Partnership for </a:t>
            </a:r>
            <a:r>
              <a:rPr lang="pl-PL" sz="2000" b="1" dirty="0" err="1" smtClean="0">
                <a:solidFill>
                  <a:schemeClr val="tx2">
                    <a:lumMod val="75000"/>
                  </a:schemeClr>
                </a:solidFill>
              </a:rPr>
              <a:t>school</a:t>
            </a:r>
            <a:r>
              <a:rPr lang="pl-PL" sz="2000" b="1" dirty="0" smtClean="0">
                <a:solidFill>
                  <a:schemeClr val="tx2">
                    <a:lumMod val="75000"/>
                  </a:schemeClr>
                </a:solidFill>
              </a:rPr>
              <a:t> education</a:t>
            </a:r>
            <a:endParaRPr lang="en-US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539552" y="2420888"/>
            <a:ext cx="8473794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800" b="1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pl-PL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Z matematyką przez świat.</a:t>
            </a:r>
          </a:p>
          <a:p>
            <a:pPr algn="ctr"/>
            <a:r>
              <a:rPr lang="pl-PL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W poszukiwaniu nowych metod nauczania matematyki i przedmiotów pokrewnych.</a:t>
            </a:r>
            <a:endParaRPr lang="en-US" sz="36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pl-PL" sz="4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4499992" y="6093296"/>
            <a:ext cx="32911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 err="1" smtClean="0">
                <a:solidFill>
                  <a:schemeClr val="tx2">
                    <a:lumMod val="75000"/>
                  </a:schemeClr>
                </a:solidFill>
              </a:rPr>
              <a:t>Changing</a:t>
            </a:r>
            <a:r>
              <a:rPr lang="pl-PL" sz="16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pl-PL" sz="1600" dirty="0" err="1" smtClean="0">
                <a:solidFill>
                  <a:schemeClr val="tx2">
                    <a:lumMod val="75000"/>
                  </a:schemeClr>
                </a:solidFill>
              </a:rPr>
              <a:t>lives</a:t>
            </a:r>
            <a:r>
              <a:rPr lang="pl-PL" sz="1600" dirty="0" smtClean="0">
                <a:solidFill>
                  <a:schemeClr val="tx2">
                    <a:lumMod val="75000"/>
                  </a:schemeClr>
                </a:solidFill>
              </a:rPr>
              <a:t>. </a:t>
            </a:r>
            <a:r>
              <a:rPr lang="pl-PL" sz="1600" dirty="0" err="1" smtClean="0">
                <a:solidFill>
                  <a:schemeClr val="tx2">
                    <a:lumMod val="75000"/>
                  </a:schemeClr>
                </a:solidFill>
              </a:rPr>
              <a:t>Opening</a:t>
            </a:r>
            <a:r>
              <a:rPr lang="pl-PL" sz="16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pl-PL" sz="1600" dirty="0" err="1" smtClean="0">
                <a:solidFill>
                  <a:schemeClr val="tx2">
                    <a:lumMod val="75000"/>
                  </a:schemeClr>
                </a:solidFill>
              </a:rPr>
              <a:t>minds</a:t>
            </a:r>
            <a:endParaRPr lang="pl-PL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5517232"/>
            <a:ext cx="2448272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Prostokąt 7"/>
          <p:cNvSpPr/>
          <p:nvPr/>
        </p:nvSpPr>
        <p:spPr>
          <a:xfrm>
            <a:off x="395536" y="6381327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Project co-financed under the European Union's Erasmus+ programme</a:t>
            </a:r>
            <a:endParaRPr lang="pl-PL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4869807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t"/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algn="ctr">
              <a:buNone/>
            </a:pPr>
            <a:r>
              <a:rPr lang="pl-PL" sz="111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Współpraca między regionami</a:t>
            </a:r>
          </a:p>
          <a:p>
            <a:pPr>
              <a:buNone/>
            </a:pPr>
            <a:r>
              <a:rPr lang="pl-PL" sz="3800" b="1" dirty="0" smtClean="0"/>
              <a:t>		</a:t>
            </a:r>
            <a:endParaRPr lang="pl-PL" sz="4000" b="1" dirty="0" smtClean="0"/>
          </a:p>
          <a:p>
            <a:pPr>
              <a:buNone/>
            </a:pPr>
            <a:r>
              <a:rPr lang="pl-PL" sz="4000" b="1" dirty="0" smtClean="0"/>
              <a:t>	             </a:t>
            </a:r>
            <a:r>
              <a:rPr lang="pl-PL" sz="5500" b="1" dirty="0" smtClean="0"/>
              <a:t>Polska                                                        </a:t>
            </a:r>
            <a:r>
              <a:rPr lang="pl-PL" sz="5500" b="1" dirty="0" smtClean="0">
                <a:latin typeface="Times New Roman" pitchFamily="18" charset="0"/>
                <a:cs typeface="Times New Roman" pitchFamily="18" charset="0"/>
              </a:rPr>
              <a:t>              Włochy</a:t>
            </a:r>
            <a:endParaRPr lang="pl-PL" sz="55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pl-PL" sz="4000" b="1" dirty="0" smtClean="0"/>
              <a:t> </a:t>
            </a:r>
          </a:p>
          <a:p>
            <a:pPr>
              <a:buNone/>
            </a:pPr>
            <a:endParaRPr lang="pl-PL" sz="3800" b="1" dirty="0" smtClean="0"/>
          </a:p>
          <a:p>
            <a:pPr>
              <a:buNone/>
            </a:pPr>
            <a:endParaRPr lang="pl-PL" sz="2800" dirty="0" smtClean="0"/>
          </a:p>
          <a:p>
            <a:pPr>
              <a:buNone/>
            </a:pPr>
            <a:endParaRPr lang="pl-PL" sz="1800" dirty="0" smtClean="0"/>
          </a:p>
          <a:p>
            <a:pPr>
              <a:buNone/>
            </a:pPr>
            <a:r>
              <a:rPr lang="pl-PL" sz="2800" b="1" dirty="0" smtClean="0"/>
              <a:t>						</a:t>
            </a:r>
            <a:endParaRPr lang="pl-PL" sz="2800" dirty="0" smtClean="0"/>
          </a:p>
          <a:p>
            <a:pPr>
              <a:buNone/>
            </a:pPr>
            <a:endParaRPr lang="pl-PL" sz="2800" b="1" dirty="0" smtClean="0"/>
          </a:p>
          <a:p>
            <a:pPr>
              <a:buNone/>
            </a:pPr>
            <a:r>
              <a:rPr lang="pl-PL" sz="2800" b="1" dirty="0" smtClean="0"/>
              <a:t>           </a:t>
            </a:r>
          </a:p>
          <a:p>
            <a:pPr>
              <a:buNone/>
            </a:pPr>
            <a:r>
              <a:rPr lang="pl-PL" sz="2800" b="1" dirty="0" smtClean="0"/>
              <a:t>            </a:t>
            </a:r>
            <a:r>
              <a:rPr lang="pl-PL" sz="7400" b="1" dirty="0" smtClean="0"/>
              <a:t>Beneficjent                                         Partner</a:t>
            </a:r>
          </a:p>
          <a:p>
            <a:pPr>
              <a:buNone/>
            </a:pPr>
            <a:endParaRPr lang="pl-PL" sz="2800" dirty="0" smtClean="0"/>
          </a:p>
          <a:p>
            <a:pPr algn="ctr">
              <a:buNone/>
            </a:pPr>
            <a:r>
              <a:rPr lang="pl-PL" sz="4400" b="1" dirty="0" smtClean="0"/>
              <a:t>                                                            </a:t>
            </a:r>
            <a:endParaRPr lang="pl-PL" sz="4400" dirty="0" smtClean="0"/>
          </a:p>
          <a:p>
            <a:pPr algn="ctr">
              <a:buNone/>
            </a:pPr>
            <a:endParaRPr lang="pl-PL" sz="4400" b="1" dirty="0" smtClean="0"/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r>
              <a:rPr lang="pl-PL" dirty="0" smtClean="0"/>
              <a:t>    </a:t>
            </a:r>
          </a:p>
          <a:p>
            <a:pPr>
              <a:buNone/>
            </a:pPr>
            <a:endParaRPr lang="pl-PL" sz="2800" dirty="0" smtClean="0"/>
          </a:p>
          <a:p>
            <a:pPr>
              <a:buNone/>
            </a:pPr>
            <a:endParaRPr lang="pl-PL" sz="2800" dirty="0" smtClean="0"/>
          </a:p>
          <a:p>
            <a:pPr>
              <a:buNone/>
            </a:pPr>
            <a:endParaRPr lang="pl-PL" sz="2800" dirty="0" smtClean="0"/>
          </a:p>
          <a:p>
            <a:pPr>
              <a:buNone/>
            </a:pPr>
            <a:r>
              <a:rPr lang="pl-PL" sz="2800" dirty="0" smtClean="0"/>
              <a:t>            </a:t>
            </a:r>
          </a:p>
          <a:p>
            <a:pPr>
              <a:buNone/>
            </a:pPr>
            <a:r>
              <a:rPr lang="pl-PL" sz="2800" b="1" dirty="0" smtClean="0"/>
              <a:t>	</a:t>
            </a:r>
            <a:endParaRPr lang="pl-PL" b="1" dirty="0" smtClean="0"/>
          </a:p>
          <a:p>
            <a:pPr>
              <a:buNone/>
            </a:pPr>
            <a:r>
              <a:rPr lang="pl-PL" dirty="0" smtClean="0"/>
              <a:t>		</a:t>
            </a:r>
            <a:endParaRPr lang="pl-PL" sz="1600" dirty="0" smtClean="0"/>
          </a:p>
        </p:txBody>
      </p:sp>
      <p:pic>
        <p:nvPicPr>
          <p:cNvPr id="4" name="Picture 6" descr="logo_erasmus_b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836712"/>
            <a:ext cx="961459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logo napis e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4546" y="1107405"/>
            <a:ext cx="5800725" cy="4667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36396154"/>
              </p:ext>
            </p:extLst>
          </p:nvPr>
        </p:nvGraphicFramePr>
        <p:xfrm>
          <a:off x="1619672" y="908720"/>
          <a:ext cx="6192688" cy="936104"/>
        </p:xfrm>
        <a:graphic>
          <a:graphicData uri="http://schemas.openxmlformats.org/drawingml/2006/table">
            <a:tbl>
              <a:tblPr/>
              <a:tblGrid>
                <a:gridCol w="1221604"/>
                <a:gridCol w="4971084"/>
              </a:tblGrid>
              <a:tr h="936104">
                <a:tc>
                  <a:txBody>
                    <a:bodyPr/>
                    <a:lstStyle/>
                    <a:p>
                      <a:pPr marL="240030" algn="ctr">
                        <a:spcAft>
                          <a:spcPts val="0"/>
                        </a:spcAft>
                      </a:pPr>
                      <a:r>
                        <a:rPr lang="pl-PL" sz="1000" dirty="0">
                          <a:latin typeface="Calibri"/>
                          <a:ea typeface="Calibri"/>
                          <a:cs typeface="Calibri"/>
                        </a:rPr>
                        <a:t/>
                      </a:r>
                      <a:br>
                        <a:rPr lang="pl-PL" sz="1000" dirty="0">
                          <a:latin typeface="Calibri"/>
                          <a:ea typeface="Calibri"/>
                          <a:cs typeface="Calibri"/>
                        </a:rPr>
                      </a:br>
                      <a:endParaRPr lang="pl-PL" sz="10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1232" marR="6123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000" dirty="0">
                        <a:latin typeface="Calibri"/>
                        <a:ea typeface="Calibri"/>
                        <a:cs typeface="Calibri"/>
                      </a:endParaRPr>
                    </a:p>
                    <a:p>
                      <a:pPr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endParaRPr lang="pl-PL" sz="10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1232" marR="6123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852936"/>
            <a:ext cx="1800200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924944"/>
            <a:ext cx="1872208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7" descr="logo_tarnobrz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59832" y="4725144"/>
            <a:ext cx="1008112" cy="1044116"/>
          </a:xfrm>
          <a:prstGeom prst="rect">
            <a:avLst/>
          </a:prstGeom>
          <a:noFill/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5949280"/>
            <a:ext cx="1937348" cy="4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http://www.comune.voghera.pv.it/contents/instance4/files/photo/104106_100007_Stampa%20Nodo%20540x180.jpg"/>
          <p:cNvPicPr>
            <a:picLocks noChangeAspect="1" noChangeArrowheads="1"/>
          </p:cNvPicPr>
          <p:nvPr/>
        </p:nvPicPr>
        <p:blipFill>
          <a:blip r:embed="rId8" cstate="print"/>
          <a:srcRect r="27455"/>
          <a:stretch>
            <a:fillRect/>
          </a:stretch>
        </p:blipFill>
        <p:spPr bwMode="auto">
          <a:xfrm>
            <a:off x="4932040" y="4725144"/>
            <a:ext cx="2880320" cy="1326118"/>
          </a:xfrm>
          <a:prstGeom prst="rect">
            <a:avLst/>
          </a:prstGeom>
          <a:noFill/>
        </p:spPr>
      </p:pic>
      <p:sp>
        <p:nvSpPr>
          <p:cNvPr id="19" name="Prostokąt 18"/>
          <p:cNvSpPr/>
          <p:nvPr/>
        </p:nvSpPr>
        <p:spPr>
          <a:xfrm>
            <a:off x="539552" y="4293096"/>
            <a:ext cx="22091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smtClean="0"/>
              <a:t>Gmina Tarnobrzeg</a:t>
            </a:r>
            <a:endParaRPr lang="pl-PL" dirty="0"/>
          </a:p>
        </p:txBody>
      </p:sp>
      <p:sp>
        <p:nvSpPr>
          <p:cNvPr id="20" name="Prostokąt 19"/>
          <p:cNvSpPr/>
          <p:nvPr/>
        </p:nvSpPr>
        <p:spPr>
          <a:xfrm>
            <a:off x="4860032" y="4293096"/>
            <a:ext cx="23535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smtClean="0"/>
              <a:t>Comune di Voghera </a:t>
            </a:r>
            <a:endParaRPr lang="pl-P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95536" y="4725143"/>
            <a:ext cx="2448272" cy="1368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t"/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pl-PL" sz="4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Partnerzy</a:t>
            </a:r>
          </a:p>
          <a:p>
            <a:endParaRPr lang="pl-PL" dirty="0" smtClean="0"/>
          </a:p>
          <a:p>
            <a:pPr>
              <a:buNone/>
            </a:pPr>
            <a:endParaRPr lang="pl-PL" dirty="0" smtClean="0"/>
          </a:p>
          <a:p>
            <a:endParaRPr lang="pl-PL" dirty="0"/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4294967295"/>
          </p:nvPr>
        </p:nvSpPr>
        <p:spPr>
          <a:xfrm>
            <a:off x="5102225" y="2514600"/>
            <a:ext cx="4041775" cy="3846513"/>
          </a:xfrm>
        </p:spPr>
        <p:txBody>
          <a:bodyPr/>
          <a:lstStyle/>
          <a:p>
            <a:pPr>
              <a:buNone/>
            </a:pPr>
            <a:endParaRPr lang="pl-PL" b="1" dirty="0" smtClean="0"/>
          </a:p>
          <a:p>
            <a:pPr>
              <a:buNone/>
            </a:pPr>
            <a:r>
              <a:rPr lang="pl-PL" sz="1800" b="1" dirty="0" err="1" smtClean="0"/>
              <a:t>Liceo</a:t>
            </a:r>
            <a:r>
              <a:rPr lang="pl-PL" sz="1800" b="1" dirty="0" smtClean="0"/>
              <a:t> </a:t>
            </a:r>
            <a:r>
              <a:rPr lang="pl-PL" sz="1800" b="1" dirty="0" err="1" smtClean="0"/>
              <a:t>Statale</a:t>
            </a:r>
            <a:r>
              <a:rPr lang="pl-PL" sz="1800" b="1" dirty="0" smtClean="0"/>
              <a:t> Galileo Galilei</a:t>
            </a:r>
          </a:p>
          <a:p>
            <a:endParaRPr lang="pl-PL" b="1" dirty="0" smtClean="0"/>
          </a:p>
          <a:p>
            <a:pPr>
              <a:buNone/>
            </a:pPr>
            <a:endParaRPr lang="pl-PL" b="1" dirty="0" smtClean="0"/>
          </a:p>
          <a:p>
            <a:pPr>
              <a:buNone/>
            </a:pPr>
            <a:endParaRPr lang="pl-PL" sz="1800" b="1" dirty="0" smtClean="0"/>
          </a:p>
          <a:p>
            <a:pPr>
              <a:buNone/>
            </a:pPr>
            <a:r>
              <a:rPr lang="pl-PL" sz="1800" b="1" dirty="0" err="1" smtClean="0"/>
              <a:t>Mathesis</a:t>
            </a:r>
            <a:r>
              <a:rPr lang="pl-PL" sz="1800" b="1" dirty="0" smtClean="0"/>
              <a:t> </a:t>
            </a:r>
            <a:r>
              <a:rPr lang="pl-PL" sz="1800" b="1" dirty="0" err="1" smtClean="0"/>
              <a:t>sezione</a:t>
            </a:r>
            <a:r>
              <a:rPr lang="pl-PL" sz="1800" b="1" dirty="0" smtClean="0"/>
              <a:t> di Pavia</a:t>
            </a:r>
            <a:endParaRPr lang="pl-PL" sz="1800" dirty="0"/>
          </a:p>
        </p:txBody>
      </p:sp>
      <p:pic>
        <p:nvPicPr>
          <p:cNvPr id="9" name="Picture 6" descr="logo_erasmus_b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70728" y="908720"/>
            <a:ext cx="961459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logo napis e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052736"/>
            <a:ext cx="5800725" cy="4667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6093296"/>
            <a:ext cx="2267780" cy="466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Prostokąt 11"/>
          <p:cNvSpPr/>
          <p:nvPr/>
        </p:nvSpPr>
        <p:spPr>
          <a:xfrm>
            <a:off x="179512" y="4365104"/>
            <a:ext cx="4320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endParaRPr lang="pl-PL" b="1" dirty="0" smtClean="0"/>
          </a:p>
          <a:p>
            <a:pPr>
              <a:buNone/>
            </a:pPr>
            <a:r>
              <a:rPr lang="pl-PL" b="1" dirty="0" smtClean="0"/>
              <a:t>Podkarpackie Centrum Edukacji</a:t>
            </a:r>
          </a:p>
          <a:p>
            <a:pPr>
              <a:buNone/>
            </a:pPr>
            <a:r>
              <a:rPr lang="pl-PL" b="1" dirty="0" smtClean="0"/>
              <a:t>Nauczycieli w Rzeszowie</a:t>
            </a:r>
            <a:endParaRPr lang="pl-PL" b="1" dirty="0"/>
          </a:p>
        </p:txBody>
      </p:sp>
      <p:sp>
        <p:nvSpPr>
          <p:cNvPr id="15" name="Prostokąt 14"/>
          <p:cNvSpPr/>
          <p:nvPr/>
        </p:nvSpPr>
        <p:spPr>
          <a:xfrm>
            <a:off x="179512" y="2996952"/>
            <a:ext cx="42484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 smtClean="0"/>
              <a:t>Gimnazjum Nr 3 im. por. J Sarny         w Tarnobrzegu </a:t>
            </a:r>
            <a:endParaRPr lang="pl-PL" dirty="0"/>
          </a:p>
        </p:txBody>
      </p:sp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276872"/>
            <a:ext cx="1080120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2348880"/>
            <a:ext cx="1228637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pcen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75656" y="5301208"/>
            <a:ext cx="1021204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logo_gim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619672" y="3645024"/>
            <a:ext cx="864096" cy="960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logoTitolo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940151" y="5157192"/>
            <a:ext cx="1531807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 descr="logopiccolo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084167" y="3429000"/>
            <a:ext cx="1152129" cy="1064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1395087" y="4784547"/>
            <a:ext cx="6552728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kumimoji="0" lang="pl-PL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/>
            </a:r>
            <a:br>
              <a:rPr kumimoji="0" lang="pl-PL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</a:br>
            <a:endParaRPr kumimoji="0" lang="pl-PL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Calibri" pitchFamily="34" charset="0"/>
            </a:endParaRPr>
          </a:p>
          <a:p>
            <a:pPr algn="ctr"/>
            <a:endParaRPr lang="pl-PL" sz="1600" dirty="0" smtClean="0"/>
          </a:p>
          <a:p>
            <a:pPr algn="ctr"/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</a:rPr>
              <a:t>Project 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co-financed under the European Union's Erasmus+ programme</a:t>
            </a:r>
            <a:endParaRPr lang="pl-PL" sz="14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n-US" sz="1400" dirty="0"/>
              <a:t/>
            </a:r>
            <a:br>
              <a:rPr lang="en-US" sz="1400" dirty="0"/>
            </a:br>
            <a:endParaRPr kumimoji="0" lang="pl-PL" sz="36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1125551"/>
              </p:ext>
            </p:extLst>
          </p:nvPr>
        </p:nvGraphicFramePr>
        <p:xfrm>
          <a:off x="1619672" y="908720"/>
          <a:ext cx="6192688" cy="936104"/>
        </p:xfrm>
        <a:graphic>
          <a:graphicData uri="http://schemas.openxmlformats.org/drawingml/2006/table">
            <a:tbl>
              <a:tblPr/>
              <a:tblGrid>
                <a:gridCol w="1221604"/>
                <a:gridCol w="4971084"/>
              </a:tblGrid>
              <a:tr h="936104">
                <a:tc>
                  <a:txBody>
                    <a:bodyPr/>
                    <a:lstStyle/>
                    <a:p>
                      <a:pPr marL="240030" algn="ctr">
                        <a:spcAft>
                          <a:spcPts val="0"/>
                        </a:spcAft>
                      </a:pPr>
                      <a:r>
                        <a:rPr lang="pl-PL" sz="1000" dirty="0">
                          <a:latin typeface="Calibri"/>
                          <a:ea typeface="Calibri"/>
                          <a:cs typeface="Calibri"/>
                        </a:rPr>
                        <a:t/>
                      </a:r>
                      <a:br>
                        <a:rPr lang="pl-PL" sz="1000" dirty="0">
                          <a:latin typeface="Calibri"/>
                          <a:ea typeface="Calibri"/>
                          <a:cs typeface="Calibri"/>
                        </a:rPr>
                      </a:br>
                      <a:endParaRPr lang="pl-PL" sz="10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1232" marR="6123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000" dirty="0">
                        <a:latin typeface="Calibri"/>
                        <a:ea typeface="Calibri"/>
                        <a:cs typeface="Calibri"/>
                      </a:endParaRPr>
                    </a:p>
                    <a:p>
                      <a:pPr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endParaRPr lang="pl-PL" sz="10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1232" marR="6123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54" name="Picture 6" descr="logo_erasmus_bi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70728" y="908720"/>
            <a:ext cx="961459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logo napis e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4546" y="1107405"/>
            <a:ext cx="5800725" cy="4667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924" y="5812656"/>
            <a:ext cx="2267780" cy="466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3786" y="2510142"/>
            <a:ext cx="2830409" cy="1998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Chmurka 12"/>
          <p:cNvSpPr/>
          <p:nvPr/>
        </p:nvSpPr>
        <p:spPr>
          <a:xfrm rot="21403449">
            <a:off x="3445968" y="4018391"/>
            <a:ext cx="2246241" cy="1208688"/>
          </a:xfrm>
          <a:prstGeom prst="cloud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>
                <a:solidFill>
                  <a:schemeClr val="tx1"/>
                </a:solidFill>
              </a:rPr>
              <a:t>biology</a:t>
            </a:r>
            <a:r>
              <a:rPr lang="pl-PL" sz="2800" b="1" dirty="0" smtClean="0">
                <a:solidFill>
                  <a:schemeClr val="tx1"/>
                </a:solidFill>
              </a:rPr>
              <a:t> </a:t>
            </a:r>
            <a:endParaRPr lang="pl-PL" sz="2800" b="1" dirty="0">
              <a:solidFill>
                <a:schemeClr val="tx1"/>
              </a:solidFill>
            </a:endParaRPr>
          </a:p>
        </p:txBody>
      </p:sp>
      <p:sp>
        <p:nvSpPr>
          <p:cNvPr id="10" name="Chmurka 9"/>
          <p:cNvSpPr/>
          <p:nvPr/>
        </p:nvSpPr>
        <p:spPr>
          <a:xfrm rot="274172">
            <a:off x="5401450" y="2231486"/>
            <a:ext cx="2401204" cy="1033718"/>
          </a:xfrm>
          <a:prstGeom prst="cloud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>
                <a:solidFill>
                  <a:schemeClr val="tx1"/>
                </a:solidFill>
              </a:rPr>
              <a:t>physics </a:t>
            </a:r>
          </a:p>
        </p:txBody>
      </p:sp>
      <p:sp>
        <p:nvSpPr>
          <p:cNvPr id="12" name="Chmurka 11"/>
          <p:cNvSpPr/>
          <p:nvPr/>
        </p:nvSpPr>
        <p:spPr>
          <a:xfrm rot="330717">
            <a:off x="5787954" y="3614088"/>
            <a:ext cx="3181837" cy="1094916"/>
          </a:xfrm>
          <a:prstGeom prst="cloud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>
                <a:solidFill>
                  <a:schemeClr val="tx1"/>
                </a:solidFill>
              </a:rPr>
              <a:t>geography</a:t>
            </a:r>
          </a:p>
        </p:txBody>
      </p:sp>
      <p:sp>
        <p:nvSpPr>
          <p:cNvPr id="9" name="Chmurka 8"/>
          <p:cNvSpPr/>
          <p:nvPr/>
        </p:nvSpPr>
        <p:spPr>
          <a:xfrm rot="21220440">
            <a:off x="1242954" y="1982081"/>
            <a:ext cx="3823631" cy="1229547"/>
          </a:xfrm>
          <a:prstGeom prst="cloud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>
                <a:solidFill>
                  <a:srgbClr val="FF0000"/>
                </a:solidFill>
              </a:rPr>
              <a:t>mathematics</a:t>
            </a:r>
            <a:r>
              <a:rPr lang="pl-PL" sz="2800" b="1" dirty="0" smtClean="0">
                <a:solidFill>
                  <a:schemeClr val="tx1"/>
                </a:solidFill>
              </a:rPr>
              <a:t> </a:t>
            </a:r>
            <a:endParaRPr lang="pl-PL" sz="2800" b="1" dirty="0">
              <a:solidFill>
                <a:schemeClr val="tx1"/>
              </a:solidFill>
            </a:endParaRPr>
          </a:p>
        </p:txBody>
      </p:sp>
      <p:sp>
        <p:nvSpPr>
          <p:cNvPr id="11" name="Chmurka 10"/>
          <p:cNvSpPr/>
          <p:nvPr/>
        </p:nvSpPr>
        <p:spPr>
          <a:xfrm rot="21345136">
            <a:off x="610629" y="3581432"/>
            <a:ext cx="3002297" cy="1142908"/>
          </a:xfrm>
          <a:prstGeom prst="cloud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>
                <a:solidFill>
                  <a:schemeClr val="tx1"/>
                </a:solidFill>
              </a:rPr>
              <a:t>chemistry</a:t>
            </a:r>
          </a:p>
        </p:txBody>
      </p:sp>
    </p:spTree>
    <p:extLst>
      <p:ext uri="{BB962C8B-B14F-4D97-AF65-F5344CB8AC3E}">
        <p14:creationId xmlns="" xmlns:p14="http://schemas.microsoft.com/office/powerpoint/2010/main" val="396842592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zawartości 13"/>
          <p:cNvPicPr>
            <a:picLocks noGrp="1"/>
          </p:cNvPicPr>
          <p:nvPr>
            <p:ph idx="4294967295"/>
          </p:nvPr>
        </p:nvPicPr>
        <p:blipFill>
          <a:blip r:embed="rId2" cstate="print"/>
          <a:srcRect t="12394" r="-16" b="27887"/>
          <a:stretch>
            <a:fillRect/>
          </a:stretch>
        </p:blipFill>
        <p:spPr bwMode="auto">
          <a:xfrm rot="840922">
            <a:off x="394014" y="2633506"/>
            <a:ext cx="2154994" cy="3247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rostokąt 6"/>
          <p:cNvSpPr/>
          <p:nvPr/>
        </p:nvSpPr>
        <p:spPr>
          <a:xfrm>
            <a:off x="323528" y="1772816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Publikacje</a:t>
            </a:r>
            <a:endParaRPr lang="pl-PL" sz="36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6" descr="logo_erasmus_bi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548680"/>
            <a:ext cx="961459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logo napis e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764704"/>
            <a:ext cx="5800725" cy="4667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Tabela 1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09560992"/>
              </p:ext>
            </p:extLst>
          </p:nvPr>
        </p:nvGraphicFramePr>
        <p:xfrm>
          <a:off x="1619672" y="908720"/>
          <a:ext cx="6192688" cy="576064"/>
        </p:xfrm>
        <a:graphic>
          <a:graphicData uri="http://schemas.openxmlformats.org/drawingml/2006/table">
            <a:tbl>
              <a:tblPr/>
              <a:tblGrid>
                <a:gridCol w="1221604"/>
                <a:gridCol w="4971084"/>
              </a:tblGrid>
              <a:tr h="576064">
                <a:tc>
                  <a:txBody>
                    <a:bodyPr/>
                    <a:lstStyle/>
                    <a:p>
                      <a:pPr marL="240030" algn="ctr">
                        <a:spcAft>
                          <a:spcPts val="0"/>
                        </a:spcAft>
                      </a:pPr>
                      <a:r>
                        <a:rPr lang="pl-PL" sz="1000" dirty="0">
                          <a:latin typeface="Calibri"/>
                          <a:ea typeface="Calibri"/>
                          <a:cs typeface="Calibri"/>
                        </a:rPr>
                        <a:t/>
                      </a:r>
                      <a:br>
                        <a:rPr lang="pl-PL" sz="1000" dirty="0">
                          <a:latin typeface="Calibri"/>
                          <a:ea typeface="Calibri"/>
                          <a:cs typeface="Calibri"/>
                        </a:rPr>
                      </a:br>
                      <a:endParaRPr lang="pl-PL" sz="10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1232" marR="6123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000" dirty="0">
                        <a:latin typeface="Calibri"/>
                        <a:ea typeface="Calibri"/>
                        <a:cs typeface="Calibri"/>
                      </a:endParaRPr>
                    </a:p>
                    <a:p>
                      <a:pPr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endParaRPr lang="pl-PL" sz="10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1232" marR="6123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6237312"/>
            <a:ext cx="2267780" cy="466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890999">
            <a:off x="4384578" y="2560542"/>
            <a:ext cx="2082355" cy="3304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669634">
            <a:off x="6255580" y="2439470"/>
            <a:ext cx="2017787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Obraz 15"/>
          <p:cNvPicPr/>
          <p:nvPr/>
        </p:nvPicPr>
        <p:blipFill>
          <a:blip r:embed="rId8" cstate="print"/>
          <a:srcRect r="3704" b="1408"/>
          <a:stretch>
            <a:fillRect/>
          </a:stretch>
        </p:blipFill>
        <p:spPr bwMode="auto">
          <a:xfrm rot="795225">
            <a:off x="2485792" y="2598684"/>
            <a:ext cx="1944215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t"/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pic>
        <p:nvPicPr>
          <p:cNvPr id="4" name="Picture 6" descr="logo_erasmus_b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692696"/>
            <a:ext cx="961459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logo napis e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764704"/>
            <a:ext cx="5800725" cy="4667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09560992"/>
              </p:ext>
            </p:extLst>
          </p:nvPr>
        </p:nvGraphicFramePr>
        <p:xfrm>
          <a:off x="1619672" y="908720"/>
          <a:ext cx="6192688" cy="576064"/>
        </p:xfrm>
        <a:graphic>
          <a:graphicData uri="http://schemas.openxmlformats.org/drawingml/2006/table">
            <a:tbl>
              <a:tblPr/>
              <a:tblGrid>
                <a:gridCol w="1221604"/>
                <a:gridCol w="4971084"/>
              </a:tblGrid>
              <a:tr h="576064">
                <a:tc>
                  <a:txBody>
                    <a:bodyPr/>
                    <a:lstStyle/>
                    <a:p>
                      <a:pPr marL="240030" algn="ctr">
                        <a:spcAft>
                          <a:spcPts val="0"/>
                        </a:spcAft>
                      </a:pPr>
                      <a:r>
                        <a:rPr lang="pl-PL" sz="1000" dirty="0">
                          <a:latin typeface="Calibri"/>
                          <a:ea typeface="Calibri"/>
                          <a:cs typeface="Calibri"/>
                        </a:rPr>
                        <a:t/>
                      </a:r>
                      <a:br>
                        <a:rPr lang="pl-PL" sz="1000" dirty="0">
                          <a:latin typeface="Calibri"/>
                          <a:ea typeface="Calibri"/>
                          <a:cs typeface="Calibri"/>
                        </a:rPr>
                      </a:br>
                      <a:endParaRPr lang="pl-PL" sz="10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1232" marR="6123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000" dirty="0">
                        <a:latin typeface="Calibri"/>
                        <a:ea typeface="Calibri"/>
                        <a:cs typeface="Calibri"/>
                      </a:endParaRPr>
                    </a:p>
                    <a:p>
                      <a:pPr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endParaRPr lang="pl-PL" sz="10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1232" marR="6123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5949280"/>
            <a:ext cx="2267780" cy="466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Prostokąt 10"/>
          <p:cNvSpPr/>
          <p:nvPr/>
        </p:nvSpPr>
        <p:spPr>
          <a:xfrm>
            <a:off x="3177747" y="1628800"/>
            <a:ext cx="25042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3600" b="1" dirty="0" smtClean="0">
                <a:solidFill>
                  <a:schemeClr val="accent1">
                    <a:lumMod val="50000"/>
                  </a:schemeClr>
                </a:solidFill>
              </a:rPr>
              <a:t>Publikacje</a:t>
            </a:r>
            <a:endParaRPr lang="pl-PL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 t="24496" b="25518"/>
          <a:stretch>
            <a:fillRect/>
          </a:stretch>
        </p:blipFill>
        <p:spPr bwMode="auto">
          <a:xfrm rot="625208">
            <a:off x="1907499" y="2304880"/>
            <a:ext cx="2210844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 cstate="print"/>
          <a:srcRect t="24468" r="1609" b="25532"/>
          <a:stretch>
            <a:fillRect/>
          </a:stretch>
        </p:blipFill>
        <p:spPr bwMode="auto">
          <a:xfrm rot="938733">
            <a:off x="415004" y="2443167"/>
            <a:ext cx="2232248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161169">
            <a:off x="3691650" y="2469218"/>
            <a:ext cx="2160240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7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206" t="17043" r="44451" b="5798"/>
          <a:stretch/>
        </p:blipFill>
        <p:spPr bwMode="auto">
          <a:xfrm rot="1079212">
            <a:off x="5600568" y="2447289"/>
            <a:ext cx="2564558" cy="3336624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1395087" y="4784547"/>
            <a:ext cx="6552728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kumimoji="0" lang="pl-PL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/>
            </a:r>
            <a:br>
              <a:rPr kumimoji="0" lang="pl-PL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</a:br>
            <a:endParaRPr kumimoji="0" lang="pl-PL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Calibri" pitchFamily="34" charset="0"/>
            </a:endParaRPr>
          </a:p>
          <a:p>
            <a:pPr algn="ctr"/>
            <a:endParaRPr lang="pl-PL" sz="1600" dirty="0" smtClean="0"/>
          </a:p>
          <a:p>
            <a:pPr algn="ctr"/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</a:rPr>
              <a:t>Project 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co-financed under the European Union's Erasmus+ programme</a:t>
            </a:r>
            <a:endParaRPr lang="pl-PL" sz="14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n-US" sz="1400" dirty="0"/>
              <a:t/>
            </a:r>
            <a:br>
              <a:rPr lang="en-US" sz="1400" dirty="0"/>
            </a:br>
            <a:endParaRPr kumimoji="0" lang="pl-PL" sz="36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49432007"/>
              </p:ext>
            </p:extLst>
          </p:nvPr>
        </p:nvGraphicFramePr>
        <p:xfrm>
          <a:off x="1619672" y="908720"/>
          <a:ext cx="6192688" cy="936104"/>
        </p:xfrm>
        <a:graphic>
          <a:graphicData uri="http://schemas.openxmlformats.org/drawingml/2006/table">
            <a:tbl>
              <a:tblPr/>
              <a:tblGrid>
                <a:gridCol w="1221604"/>
                <a:gridCol w="4971084"/>
              </a:tblGrid>
              <a:tr h="936104">
                <a:tc>
                  <a:txBody>
                    <a:bodyPr/>
                    <a:lstStyle/>
                    <a:p>
                      <a:pPr marL="240030" algn="ctr">
                        <a:spcAft>
                          <a:spcPts val="0"/>
                        </a:spcAft>
                      </a:pPr>
                      <a:r>
                        <a:rPr lang="pl-PL" sz="1000" dirty="0">
                          <a:latin typeface="Calibri"/>
                          <a:ea typeface="Calibri"/>
                          <a:cs typeface="Calibri"/>
                        </a:rPr>
                        <a:t/>
                      </a:r>
                      <a:br>
                        <a:rPr lang="pl-PL" sz="1000" dirty="0">
                          <a:latin typeface="Calibri"/>
                          <a:ea typeface="Calibri"/>
                          <a:cs typeface="Calibri"/>
                        </a:rPr>
                      </a:br>
                      <a:endParaRPr lang="pl-PL" sz="10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1232" marR="6123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000" dirty="0">
                        <a:latin typeface="Calibri"/>
                        <a:ea typeface="Calibri"/>
                        <a:cs typeface="Calibri"/>
                      </a:endParaRPr>
                    </a:p>
                    <a:p>
                      <a:pPr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endParaRPr lang="pl-PL" sz="10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1232" marR="6123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54" name="Picture 6" descr="logo_erasmus_bi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70728" y="908720"/>
            <a:ext cx="961459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logo napis e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4546" y="1107405"/>
            <a:ext cx="5800725" cy="4667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924" y="5812656"/>
            <a:ext cx="2267780" cy="466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43263">
            <a:off x="724178" y="2089617"/>
            <a:ext cx="2184022" cy="2964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11413">
            <a:off x="3276889" y="2448008"/>
            <a:ext cx="2091882" cy="2800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2100" t="16469" r="51470" b="41766"/>
          <a:stretch/>
        </p:blipFill>
        <p:spPr bwMode="auto">
          <a:xfrm rot="1319747">
            <a:off x="5778397" y="2129259"/>
            <a:ext cx="2102972" cy="3005578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7" name="Prostokąt 16"/>
          <p:cNvSpPr/>
          <p:nvPr/>
        </p:nvSpPr>
        <p:spPr>
          <a:xfrm>
            <a:off x="3131840" y="1700808"/>
            <a:ext cx="25042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3600" b="1" dirty="0" smtClean="0">
                <a:solidFill>
                  <a:schemeClr val="accent1">
                    <a:lumMod val="50000"/>
                  </a:schemeClr>
                </a:solidFill>
              </a:rPr>
              <a:t>Publikacje</a:t>
            </a:r>
            <a:endParaRPr lang="pl-PL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8287561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1395087" y="4907657"/>
            <a:ext cx="6552728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kumimoji="0" lang="pl-PL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/>
            </a:r>
            <a:br>
              <a:rPr kumimoji="0" lang="pl-PL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</a:br>
            <a:endParaRPr kumimoji="0" lang="pl-PL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Calibri" pitchFamily="34" charset="0"/>
            </a:endParaRPr>
          </a:p>
          <a:p>
            <a:pPr algn="ctr"/>
            <a:endParaRPr lang="pl-PL" sz="1600" dirty="0" smtClean="0"/>
          </a:p>
          <a:p>
            <a:pPr algn="ctr"/>
            <a:r>
              <a:rPr lang="en-US" sz="1400" dirty="0"/>
              <a:t/>
            </a:r>
            <a:br>
              <a:rPr lang="en-US" sz="1400" dirty="0"/>
            </a:br>
            <a:endParaRPr kumimoji="0" lang="pl-PL" sz="36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99225010"/>
              </p:ext>
            </p:extLst>
          </p:nvPr>
        </p:nvGraphicFramePr>
        <p:xfrm>
          <a:off x="1619672" y="908720"/>
          <a:ext cx="6192688" cy="936104"/>
        </p:xfrm>
        <a:graphic>
          <a:graphicData uri="http://schemas.openxmlformats.org/drawingml/2006/table">
            <a:tbl>
              <a:tblPr/>
              <a:tblGrid>
                <a:gridCol w="1221604"/>
                <a:gridCol w="4971084"/>
              </a:tblGrid>
              <a:tr h="936104">
                <a:tc>
                  <a:txBody>
                    <a:bodyPr/>
                    <a:lstStyle/>
                    <a:p>
                      <a:pPr marL="240030" algn="ctr">
                        <a:spcAft>
                          <a:spcPts val="0"/>
                        </a:spcAft>
                      </a:pPr>
                      <a:r>
                        <a:rPr lang="pl-PL" sz="1000" dirty="0">
                          <a:latin typeface="Calibri"/>
                          <a:ea typeface="Calibri"/>
                          <a:cs typeface="Calibri"/>
                        </a:rPr>
                        <a:t/>
                      </a:r>
                      <a:br>
                        <a:rPr lang="pl-PL" sz="1000" dirty="0">
                          <a:latin typeface="Calibri"/>
                          <a:ea typeface="Calibri"/>
                          <a:cs typeface="Calibri"/>
                        </a:rPr>
                      </a:br>
                      <a:endParaRPr lang="pl-PL" sz="10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1232" marR="6123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000" dirty="0">
                        <a:latin typeface="Calibri"/>
                        <a:ea typeface="Calibri"/>
                        <a:cs typeface="Calibri"/>
                      </a:endParaRPr>
                    </a:p>
                    <a:p>
                      <a:pPr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endParaRPr lang="pl-PL" sz="10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1232" marR="6123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54" name="Picture 6" descr="logo_erasmus_bi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70728" y="908720"/>
            <a:ext cx="961459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logo napis e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4546" y="1107405"/>
            <a:ext cx="5800725" cy="4667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924" y="5812656"/>
            <a:ext cx="2267780" cy="466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5139" t="17645" r="36370" b="9569"/>
          <a:stretch/>
        </p:blipFill>
        <p:spPr bwMode="auto">
          <a:xfrm rot="1021804">
            <a:off x="1504265" y="2525990"/>
            <a:ext cx="2062846" cy="2962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51413">
            <a:off x="4022717" y="2544703"/>
            <a:ext cx="2048272" cy="2954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34846">
            <a:off x="6667787" y="2709058"/>
            <a:ext cx="1940252" cy="2811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rostokąt 1"/>
          <p:cNvSpPr/>
          <p:nvPr/>
        </p:nvSpPr>
        <p:spPr>
          <a:xfrm>
            <a:off x="984802" y="1916832"/>
            <a:ext cx="79796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Modern Methods of </a:t>
            </a:r>
            <a:r>
              <a:rPr lang="en-US" sz="2800" b="1" dirty="0" smtClean="0"/>
              <a:t>Teaching</a:t>
            </a:r>
            <a:r>
              <a:rPr lang="pl-PL" sz="2800" b="1" dirty="0" smtClean="0"/>
              <a:t> - publikacje</a:t>
            </a:r>
            <a:endParaRPr lang="en-US" sz="2800" b="1" dirty="0"/>
          </a:p>
        </p:txBody>
      </p:sp>
      <p:sp>
        <p:nvSpPr>
          <p:cNvPr id="3" name="Prostokąt 2"/>
          <p:cNvSpPr/>
          <p:nvPr/>
        </p:nvSpPr>
        <p:spPr>
          <a:xfrm>
            <a:off x="631313" y="4966487"/>
            <a:ext cx="4010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/>
              <a:t>PL</a:t>
            </a:r>
          </a:p>
        </p:txBody>
      </p:sp>
      <p:sp>
        <p:nvSpPr>
          <p:cNvPr id="4" name="Prostokąt 3"/>
          <p:cNvSpPr/>
          <p:nvPr/>
        </p:nvSpPr>
        <p:spPr>
          <a:xfrm>
            <a:off x="3207847" y="4966487"/>
            <a:ext cx="4459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/>
              <a:t>EN</a:t>
            </a:r>
          </a:p>
        </p:txBody>
      </p:sp>
      <p:sp>
        <p:nvSpPr>
          <p:cNvPr id="5" name="Prostokąt 4"/>
          <p:cNvSpPr/>
          <p:nvPr/>
        </p:nvSpPr>
        <p:spPr>
          <a:xfrm>
            <a:off x="6034178" y="4980374"/>
            <a:ext cx="3545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/>
              <a:t>IT</a:t>
            </a:r>
          </a:p>
        </p:txBody>
      </p:sp>
    </p:spTree>
    <p:extLst>
      <p:ext uri="{BB962C8B-B14F-4D97-AF65-F5344CB8AC3E}">
        <p14:creationId xmlns="" xmlns:p14="http://schemas.microsoft.com/office/powerpoint/2010/main" val="130112718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t"/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985790" y="2270794"/>
            <a:ext cx="4596355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>
          <a:xfrm>
            <a:off x="914400" y="1916832"/>
            <a:ext cx="8229600" cy="43891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l-PL" sz="3200" b="1" dirty="0" smtClean="0">
                <a:solidFill>
                  <a:schemeClr val="accent1">
                    <a:lumMod val="50000"/>
                  </a:schemeClr>
                </a:solidFill>
              </a:rPr>
              <a:t>Filmy z nagraniami doświadczeń                      i eksperymentów</a:t>
            </a:r>
            <a:endParaRPr lang="pl-PL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Picture 2" descr="logo napis e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4546" y="1107405"/>
            <a:ext cx="5800725" cy="4667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logo_erasmus_bi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764704"/>
            <a:ext cx="961459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99225010"/>
              </p:ext>
            </p:extLst>
          </p:nvPr>
        </p:nvGraphicFramePr>
        <p:xfrm>
          <a:off x="1619672" y="908720"/>
          <a:ext cx="6192688" cy="936104"/>
        </p:xfrm>
        <a:graphic>
          <a:graphicData uri="http://schemas.openxmlformats.org/drawingml/2006/table">
            <a:tbl>
              <a:tblPr/>
              <a:tblGrid>
                <a:gridCol w="1221604"/>
                <a:gridCol w="4971084"/>
              </a:tblGrid>
              <a:tr h="936104">
                <a:tc>
                  <a:txBody>
                    <a:bodyPr/>
                    <a:lstStyle/>
                    <a:p>
                      <a:pPr marL="240030" algn="ctr">
                        <a:spcAft>
                          <a:spcPts val="0"/>
                        </a:spcAft>
                      </a:pPr>
                      <a:r>
                        <a:rPr lang="pl-PL" sz="1000" dirty="0">
                          <a:latin typeface="Calibri"/>
                          <a:ea typeface="Calibri"/>
                          <a:cs typeface="Calibri"/>
                        </a:rPr>
                        <a:t/>
                      </a:r>
                      <a:br>
                        <a:rPr lang="pl-PL" sz="1000" dirty="0">
                          <a:latin typeface="Calibri"/>
                          <a:ea typeface="Calibri"/>
                          <a:cs typeface="Calibri"/>
                        </a:rPr>
                      </a:br>
                      <a:endParaRPr lang="pl-PL" sz="10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1232" marR="6123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000" dirty="0">
                        <a:latin typeface="Calibri"/>
                        <a:ea typeface="Calibri"/>
                        <a:cs typeface="Calibri"/>
                      </a:endParaRPr>
                    </a:p>
                    <a:p>
                      <a:pPr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endParaRPr lang="pl-PL" sz="10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1232" marR="6123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6391861"/>
            <a:ext cx="2267780" cy="466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1344450" y="4798982"/>
            <a:ext cx="6552728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kumimoji="0" lang="pl-PL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/>
            </a:r>
            <a:br>
              <a:rPr kumimoji="0" lang="pl-PL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</a:br>
            <a:endParaRPr kumimoji="0" lang="pl-PL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Calibri" pitchFamily="34" charset="0"/>
            </a:endParaRPr>
          </a:p>
          <a:p>
            <a:pPr algn="ctr"/>
            <a:endParaRPr lang="pl-PL" sz="1600" dirty="0" smtClean="0"/>
          </a:p>
          <a:p>
            <a:pPr algn="ctr"/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</a:rPr>
              <a:t>Project 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co-financed under the European Union's Erasmus+ programme</a:t>
            </a:r>
            <a:endParaRPr lang="pl-PL" sz="14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n-US" sz="1400" dirty="0"/>
              <a:t/>
            </a:r>
            <a:br>
              <a:rPr lang="en-US" sz="1400" dirty="0"/>
            </a:br>
            <a:endParaRPr kumimoji="0" lang="pl-PL" sz="36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69715330"/>
              </p:ext>
            </p:extLst>
          </p:nvPr>
        </p:nvGraphicFramePr>
        <p:xfrm>
          <a:off x="1619672" y="908720"/>
          <a:ext cx="6192688" cy="936104"/>
        </p:xfrm>
        <a:graphic>
          <a:graphicData uri="http://schemas.openxmlformats.org/drawingml/2006/table">
            <a:tbl>
              <a:tblPr/>
              <a:tblGrid>
                <a:gridCol w="1221604"/>
                <a:gridCol w="4971084"/>
              </a:tblGrid>
              <a:tr h="936104">
                <a:tc>
                  <a:txBody>
                    <a:bodyPr/>
                    <a:lstStyle/>
                    <a:p>
                      <a:pPr marL="240030" algn="ctr">
                        <a:spcAft>
                          <a:spcPts val="0"/>
                        </a:spcAft>
                      </a:pPr>
                      <a:r>
                        <a:rPr lang="pl-PL" sz="1000" dirty="0">
                          <a:latin typeface="Calibri"/>
                          <a:ea typeface="Calibri"/>
                          <a:cs typeface="Calibri"/>
                        </a:rPr>
                        <a:t/>
                      </a:r>
                      <a:br>
                        <a:rPr lang="pl-PL" sz="1000" dirty="0">
                          <a:latin typeface="Calibri"/>
                          <a:ea typeface="Calibri"/>
                          <a:cs typeface="Calibri"/>
                        </a:rPr>
                      </a:br>
                      <a:endParaRPr lang="pl-PL" sz="10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1232" marR="6123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000" dirty="0">
                        <a:latin typeface="Calibri"/>
                        <a:ea typeface="Calibri"/>
                        <a:cs typeface="Calibri"/>
                      </a:endParaRPr>
                    </a:p>
                    <a:p>
                      <a:pPr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endParaRPr lang="pl-PL" sz="10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1232" marR="6123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54" name="Picture 6" descr="logo_erasmus_bi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70728" y="908720"/>
            <a:ext cx="961459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logo napis e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4546" y="1107405"/>
            <a:ext cx="5800725" cy="4667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924" y="5812656"/>
            <a:ext cx="2267780" cy="466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pole tekstowe 16"/>
          <p:cNvSpPr txBox="1"/>
          <p:nvPr/>
        </p:nvSpPr>
        <p:spPr>
          <a:xfrm>
            <a:off x="4321384" y="6323430"/>
            <a:ext cx="32911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 err="1" smtClean="0">
                <a:solidFill>
                  <a:schemeClr val="tx2">
                    <a:lumMod val="75000"/>
                  </a:schemeClr>
                </a:solidFill>
              </a:rPr>
              <a:t>Changing</a:t>
            </a:r>
            <a:r>
              <a:rPr lang="pl-PL" sz="14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pl-PL" sz="1400" dirty="0" err="1" smtClean="0">
                <a:solidFill>
                  <a:schemeClr val="tx2">
                    <a:lumMod val="75000"/>
                  </a:schemeClr>
                </a:solidFill>
              </a:rPr>
              <a:t>lives</a:t>
            </a:r>
            <a:r>
              <a:rPr lang="pl-PL" sz="1400" dirty="0" smtClean="0">
                <a:solidFill>
                  <a:schemeClr val="tx2">
                    <a:lumMod val="75000"/>
                  </a:schemeClr>
                </a:solidFill>
              </a:rPr>
              <a:t>. </a:t>
            </a:r>
            <a:r>
              <a:rPr lang="pl-PL" sz="1400" dirty="0" err="1" smtClean="0">
                <a:solidFill>
                  <a:schemeClr val="tx2">
                    <a:lumMod val="75000"/>
                  </a:schemeClr>
                </a:solidFill>
              </a:rPr>
              <a:t>Opening</a:t>
            </a:r>
            <a:r>
              <a:rPr lang="pl-PL" sz="14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pl-PL" sz="1400" dirty="0" err="1" smtClean="0">
                <a:solidFill>
                  <a:schemeClr val="tx2">
                    <a:lumMod val="75000"/>
                  </a:schemeClr>
                </a:solidFill>
              </a:rPr>
              <a:t>minds</a:t>
            </a:r>
            <a:endParaRPr lang="pl-PL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2574629" y="2078265"/>
            <a:ext cx="399474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4000" b="1" dirty="0" smtClean="0">
                <a:solidFill>
                  <a:schemeClr val="accent1">
                    <a:lumMod val="50000"/>
                  </a:schemeClr>
                </a:solidFill>
              </a:rPr>
              <a:t>Strona projektu</a:t>
            </a:r>
            <a:endParaRPr lang="pl-PL" sz="4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Prostokąt 9"/>
          <p:cNvSpPr/>
          <p:nvPr/>
        </p:nvSpPr>
        <p:spPr>
          <a:xfrm>
            <a:off x="1699244" y="2756496"/>
            <a:ext cx="58431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400" b="1" i="1" dirty="0" smtClean="0"/>
              <a:t>http://www.projekt-matematyka.eu/pl/</a:t>
            </a:r>
            <a:endParaRPr lang="pl-PL" sz="2400" b="1" i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459" y="3218161"/>
            <a:ext cx="3831081" cy="2035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rostokąt 1"/>
          <p:cNvSpPr/>
          <p:nvPr/>
        </p:nvSpPr>
        <p:spPr>
          <a:xfrm>
            <a:off x="6572263" y="3805076"/>
            <a:ext cx="538546" cy="86177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pl-PL" sz="1600" b="1" dirty="0"/>
              <a:t>PL</a:t>
            </a:r>
          </a:p>
          <a:p>
            <a:pPr algn="ctr"/>
            <a:r>
              <a:rPr lang="pl-PL" sz="1600" b="1" dirty="0"/>
              <a:t>IN</a:t>
            </a:r>
          </a:p>
          <a:p>
            <a:pPr algn="ctr"/>
            <a:r>
              <a:rPr lang="pl-PL" sz="1600" b="1" dirty="0"/>
              <a:t>EN</a:t>
            </a:r>
          </a:p>
        </p:txBody>
      </p:sp>
      <p:graphicFrame>
        <p:nvGraphicFramePr>
          <p:cNvPr id="13" name="Tabela 1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88974230"/>
              </p:ext>
            </p:extLst>
          </p:nvPr>
        </p:nvGraphicFramePr>
        <p:xfrm>
          <a:off x="1772072" y="1061120"/>
          <a:ext cx="6192688" cy="936104"/>
        </p:xfrm>
        <a:graphic>
          <a:graphicData uri="http://schemas.openxmlformats.org/drawingml/2006/table">
            <a:tbl>
              <a:tblPr/>
              <a:tblGrid>
                <a:gridCol w="1221604"/>
                <a:gridCol w="4971084"/>
              </a:tblGrid>
              <a:tr h="936104">
                <a:tc>
                  <a:txBody>
                    <a:bodyPr/>
                    <a:lstStyle/>
                    <a:p>
                      <a:pPr marL="240030" algn="ctr">
                        <a:spcAft>
                          <a:spcPts val="0"/>
                        </a:spcAft>
                      </a:pPr>
                      <a:r>
                        <a:rPr lang="pl-PL" sz="1000" dirty="0">
                          <a:latin typeface="Calibri"/>
                          <a:ea typeface="Calibri"/>
                          <a:cs typeface="Calibri"/>
                        </a:rPr>
                        <a:t/>
                      </a:r>
                      <a:br>
                        <a:rPr lang="pl-PL" sz="1000" dirty="0">
                          <a:latin typeface="Calibri"/>
                          <a:ea typeface="Calibri"/>
                          <a:cs typeface="Calibri"/>
                        </a:rPr>
                      </a:br>
                      <a:endParaRPr lang="pl-PL" sz="10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1232" marR="6123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000" dirty="0">
                        <a:latin typeface="Calibri"/>
                        <a:ea typeface="Calibri"/>
                        <a:cs typeface="Calibri"/>
                      </a:endParaRPr>
                    </a:p>
                    <a:p>
                      <a:pPr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endParaRPr lang="pl-PL" sz="10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1232" marR="6123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6598108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zepływ">
  <a:themeElements>
    <a:clrScheme name="Przepły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Przepły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rzepły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2896</TotalTime>
  <Words>122</Words>
  <Application>Microsoft Office PowerPoint</Application>
  <PresentationFormat>Pokaz na ekranie (4:3)</PresentationFormat>
  <Paragraphs>93</Paragraphs>
  <Slides>10</Slides>
  <Notes>4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1" baseType="lpstr">
      <vt:lpstr>Przepływ</vt:lpstr>
      <vt:lpstr>Slajd 1</vt:lpstr>
      <vt:lpstr>    </vt:lpstr>
      <vt:lpstr>    </vt:lpstr>
      <vt:lpstr>Slajd 4</vt:lpstr>
      <vt:lpstr>Slajd 5</vt:lpstr>
      <vt:lpstr>    </vt:lpstr>
      <vt:lpstr>Slajd 7</vt:lpstr>
      <vt:lpstr>Slajd 8</vt:lpstr>
      <vt:lpstr>    </vt:lpstr>
      <vt:lpstr>Slajd 10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Odczarować matematykę</dc:title>
  <dc:creator>krysia</dc:creator>
  <cp:lastModifiedBy>Edukacja</cp:lastModifiedBy>
  <cp:revision>274</cp:revision>
  <dcterms:created xsi:type="dcterms:W3CDTF">2015-10-10T14:36:36Z</dcterms:created>
  <dcterms:modified xsi:type="dcterms:W3CDTF">2017-05-26T13:02:25Z</dcterms:modified>
</cp:coreProperties>
</file>